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724650" cy="97742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á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bdélní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á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Zástupný symbol pro obsah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obsah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nice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Zástupný symbol pro obsah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obsah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Ová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á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3" name="Nadpis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Obdélní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Obdélní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Zástupný symbol pro obsah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Ová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á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1" name="Obdélní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římá spojnice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Obdélní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bdélní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á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22" name="Obdélní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bdélní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Obdélní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bdélní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á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délní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Obdélní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Obdélní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Obdélní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Obdélní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E4B285F-493F-4FDC-96AD-E31D94EF0449}" type="datetimeFigureOut">
              <a:rPr lang="cs-CZ" smtClean="0"/>
              <a:t>30.9.2020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Obdélní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á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4301321-597E-43CC-9824-9A4FCEAA3E65}" type="slidenum">
              <a:rPr lang="cs-CZ" smtClean="0"/>
              <a:t>‹#›</a:t>
            </a:fld>
            <a:endParaRPr lang="cs-CZ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792088"/>
          </a:xfrm>
        </p:spPr>
        <p:txBody>
          <a:bodyPr>
            <a:noAutofit/>
          </a:bodyPr>
          <a:lstStyle/>
          <a:p>
            <a:pPr algn="ctr"/>
            <a:r>
              <a:rPr lang="cs-C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Moravský zemský archiv v Brně</a:t>
            </a:r>
            <a:endParaRPr lang="cs-CZ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>
          <a:xfrm>
            <a:off x="301752" y="1700808"/>
            <a:ext cx="8503920" cy="4398240"/>
          </a:xfrm>
        </p:spPr>
        <p:txBody>
          <a:bodyPr>
            <a:normAutofit/>
          </a:bodyPr>
          <a:lstStyle/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Stručný návod pro správné odesílání dokumentů datovou schránkou s nejčastějšími chybami původců</a:t>
            </a:r>
          </a:p>
          <a:p>
            <a:pPr algn="ctr"/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Původce s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listinnou spisovou službou</a:t>
            </a:r>
          </a:p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Původce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elektronickou spisovou službou</a:t>
            </a:r>
          </a:p>
          <a:p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 dotazů se obraťte na ochotné pracovníky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centrály MZA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Brně </a:t>
            </a:r>
          </a:p>
          <a:p>
            <a:pPr marL="0" indent="0" algn="ctr">
              <a:buNone/>
            </a:pP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příslušných okresních archivů </a:t>
            </a:r>
          </a:p>
        </p:txBody>
      </p:sp>
    </p:spTree>
    <p:extLst>
      <p:ext uri="{BB962C8B-B14F-4D97-AF65-F5344CB8AC3E}">
        <p14:creationId xmlns:p14="http://schemas.microsoft.com/office/powerpoint/2010/main" val="161748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9512" y="3356992"/>
            <a:ext cx="8514322" cy="1944216"/>
          </a:xfrm>
        </p:spPr>
        <p:txBody>
          <a:bodyPr/>
          <a:lstStyle/>
          <a:p>
            <a:pPr algn="l"/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1.a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Špatný postup zaslání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dokumentu</a:t>
            </a:r>
          </a:p>
          <a:p>
            <a:pPr algn="l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1.B. Správný postup zaslání dokumentu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1856"/>
          </a:xfrm>
        </p:spPr>
        <p:txBody>
          <a:bodyPr>
            <a:normAutofit/>
          </a:bodyPr>
          <a:lstStyle/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Původce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listinnou spisovou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službou -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jak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správně odesílat dokument datovou schránkou</a:t>
            </a:r>
          </a:p>
        </p:txBody>
      </p:sp>
    </p:spTree>
    <p:extLst>
      <p:ext uri="{BB962C8B-B14F-4D97-AF65-F5344CB8AC3E}">
        <p14:creationId xmlns:p14="http://schemas.microsoft.com/office/powerpoint/2010/main" val="337103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1.A. Špatný postup zaslání dokumentu datovou schránkou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obce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listinnou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spisovou službou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800600" y="1628800"/>
            <a:ext cx="4038600" cy="4424528"/>
          </a:xfrm>
        </p:spPr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patně: 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pouze naskenovaný dokument,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orazítkovaný, podepsaný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ručně, případně i elektronicky,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úřednicí úřadu, posláno datovou schránkou.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usí podepsat statutární zástupce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(starosta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starostka, nebo tajemník úřadu, pokud ho úřad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má).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1"/>
          </p:nvPr>
        </p:nvSpPr>
        <p:spPr>
          <a:xfrm>
            <a:off x="2123728" y="3645024"/>
            <a:ext cx="2216624" cy="2408304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pic>
        <p:nvPicPr>
          <p:cNvPr id="1026" name="Picture 2" descr="H:\dokumenty\vzor spatne 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3"/>
            <a:ext cx="3528391" cy="486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91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5344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1.B. Správný postup zaslání dokumentu datovou schránkou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původce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listinnou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spisovou službou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cs-CZ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Jsou možné dva postupy:</a:t>
            </a:r>
          </a:p>
          <a:p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Dokument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vyhotovte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listinné podobě, ředitel, starosta (tajemník úřadu) ho ručně podepíše (+ razítko) a tento dokument vč. příloh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zkonvertujte (převeďte) do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digitální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podoby formou autorizované konverze z moci úřední prostřednictvím </a:t>
            </a:r>
            <a:r>
              <a:rPr lang="cs-CZ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CzechPOINT@office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zašlete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datovou schránkou.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Wordový dokument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převeďte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vytiskněte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do PDF, které elektronicky podepíše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svým kvalifikovaným elektronickým podpisem ředitel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starosta (tajemník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 opatří kvalifikovaným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časovým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razítkem - dole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dokumentu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bude uvedeno jméno a příjmení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toho, kdo dokument </a:t>
            </a:r>
            <a:r>
              <a:rPr lang="cs-C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elektronicky podepsal 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pod ním  „</a:t>
            </a:r>
            <a:r>
              <a:rPr lang="cs-CZ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(podepsáno elektronicky)</a:t>
            </a:r>
            <a:r>
              <a:rPr lang="cs-C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“, zašlete i s přílohami datovou schránkou  - viz obrázek.</a:t>
            </a:r>
            <a:endParaRPr lang="cs-CZ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195736" y="3573016"/>
            <a:ext cx="1224136" cy="1008112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pic>
        <p:nvPicPr>
          <p:cNvPr id="2050" name="Picture 2" descr="H:\dokumenty\vzor dobře 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61600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4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nadpis 5"/>
          <p:cNvSpPr>
            <a:spLocks noGrp="1"/>
          </p:cNvSpPr>
          <p:nvPr>
            <p:ph type="subTitle" idx="1"/>
          </p:nvPr>
        </p:nvSpPr>
        <p:spPr>
          <a:xfrm>
            <a:off x="251520" y="3356992"/>
            <a:ext cx="8442314" cy="1656184"/>
          </a:xfrm>
        </p:spPr>
        <p:txBody>
          <a:bodyPr/>
          <a:lstStyle/>
          <a:p>
            <a:pPr algn="l"/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2.a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Špatný postup zaslání dokumentu</a:t>
            </a:r>
          </a:p>
          <a:p>
            <a:pPr algn="l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2.B</a:t>
            </a: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Správný postup zaslání dokumentu</a:t>
            </a:r>
          </a:p>
          <a:p>
            <a:pPr algn="l"/>
            <a:endParaRPr lang="cs-CZ" dirty="0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Původce s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elektronickou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spisovou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službou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jak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správně odesílat dokument </a:t>
            </a: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datovou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schránkou</a:t>
            </a:r>
          </a:p>
        </p:txBody>
      </p:sp>
    </p:spTree>
    <p:extLst>
      <p:ext uri="{BB962C8B-B14F-4D97-AF65-F5344CB8AC3E}">
        <p14:creationId xmlns:p14="http://schemas.microsoft.com/office/powerpoint/2010/main" val="121311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2.A.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Špatný postup zaslání dokumentu datovou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schránkou obcí s elektronickou spisovou službou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4800600" y="1988840"/>
            <a:ext cx="4038600" cy="4064488"/>
          </a:xfrm>
        </p:spPr>
        <p:txBody>
          <a:bodyPr>
            <a:normAutofit/>
          </a:bodyPr>
          <a:lstStyle/>
          <a:p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Špatně: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pouze naskenovaný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 s razítkem, podpisem starosty a dalších pracovníků úřadu,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případně následně elektronicky </a:t>
            </a:r>
            <a:r>
              <a:rPr lang="cs-C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podepsaný úřednicí úřadu, odesláno s přílohami datovou schránkou.</a:t>
            </a:r>
            <a:endParaRPr lang="cs-C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2051720" y="3573016"/>
            <a:ext cx="1656184" cy="2016224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3075" name="Picture 3" descr="H:\dokumenty\vzor 2 a špatně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84784"/>
            <a:ext cx="3619652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76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2.B.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Správný postup zaslání dokumentu datovou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schránkou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původce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elektronickou spisovou službou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800600" y="1628800"/>
            <a:ext cx="4038600" cy="4680520"/>
          </a:xfrm>
        </p:spPr>
        <p:txBody>
          <a:bodyPr>
            <a:noAutofit/>
          </a:bodyPr>
          <a:lstStyle/>
          <a:p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Správně: dokument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vytvořte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např. ve Wordu nebo přímo v elektronickém systému spisové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služby (dále jen „</a:t>
            </a:r>
            <a:r>
              <a:rPr lang="cs-CZ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eSSL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“), převeďte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eSSL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formátu PDF/A,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který ředitel, starosta (tajemník) podepíše svým kvalifikovaným elektronickým podpisem a opatří kvalifikovaným časovým razítkem,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dole na dokumentu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bude uvedeno jméno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příjmení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toho, kdo </a:t>
            </a:r>
            <a:r>
              <a:rPr lang="cs-CZ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 elektronicky podepsal 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pod ním  „</a:t>
            </a:r>
            <a:r>
              <a:rPr lang="cs-CZ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(podepsáno elektronicky)</a:t>
            </a:r>
            <a:r>
              <a:rPr lang="cs-C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“, zašlete i s přílohami datovou schránkou  - viz obrázek.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259632" y="3068960"/>
            <a:ext cx="2232248" cy="2984368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098" name="Picture 2" descr="H:\dokumenty\vzor2 dobř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23" y="1484784"/>
            <a:ext cx="3720027" cy="475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38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ministrativní">
  <a:themeElements>
    <a:clrScheme name="Administrativní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Administrativní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dministrativní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461</TotalTime>
  <Words>413</Words>
  <Application>Microsoft Office PowerPoint</Application>
  <PresentationFormat>Předvádění na obrazovce (4:3)</PresentationFormat>
  <Paragraphs>28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2" baseType="lpstr">
      <vt:lpstr>Georgia</vt:lpstr>
      <vt:lpstr>Times New Roman</vt:lpstr>
      <vt:lpstr>Wingdings</vt:lpstr>
      <vt:lpstr>Wingdings 2</vt:lpstr>
      <vt:lpstr>Administrativní</vt:lpstr>
      <vt:lpstr>Moravský zemský archiv v Brně</vt:lpstr>
      <vt:lpstr>1. Původce s listinnou spisovou službou - jak správně odesílat dokument datovou schránkou</vt:lpstr>
      <vt:lpstr>1.A. Špatný postup zaslání dokumentu datovou schránkou obce s listinnou spisovou službou</vt:lpstr>
      <vt:lpstr>1.B. Správný postup zaslání dokumentu datovou schránkou původce s listinnou spisovou službou</vt:lpstr>
      <vt:lpstr>2. Původce s elektronickou spisovou službou -  jak správně odesílat dokument  datovou schránkou</vt:lpstr>
      <vt:lpstr>2.A. Špatný postup zaslání dokumentu datovou schránkou obcí s elektronickou spisovou službou</vt:lpstr>
      <vt:lpstr>2.B. Správný postup zaslání dokumentu datovou schránkou původce s elektronickou spisovou službou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odesílat dokument</dc:title>
  <dc:creator>Ivo Durec</dc:creator>
  <cp:lastModifiedBy>brzobohata</cp:lastModifiedBy>
  <cp:revision>41</cp:revision>
  <cp:lastPrinted>2019-08-20T11:19:33Z</cp:lastPrinted>
  <dcterms:created xsi:type="dcterms:W3CDTF">2019-08-20T05:06:14Z</dcterms:created>
  <dcterms:modified xsi:type="dcterms:W3CDTF">2020-09-30T13:47:15Z</dcterms:modified>
</cp:coreProperties>
</file>