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7" r:id="rId2"/>
    <p:sldId id="262" r:id="rId3"/>
    <p:sldId id="276" r:id="rId4"/>
    <p:sldId id="257" r:id="rId5"/>
    <p:sldId id="258" r:id="rId6"/>
    <p:sldId id="263" r:id="rId7"/>
    <p:sldId id="264" r:id="rId8"/>
    <p:sldId id="267" r:id="rId9"/>
    <p:sldId id="265" r:id="rId10"/>
    <p:sldId id="275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724650" cy="97742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zobohata" initials="b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á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élní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pro obsah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6" name="Zástupný symbol pro obsah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5" name="Ová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á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římá spojnice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á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Kliknutím lze upravit styly předlohy textu.</a:t>
            </a:r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Kliknutím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E4B285F-493F-4FDC-96AD-E31D94EF0449}" type="datetimeFigureOut">
              <a:rPr lang="cs-CZ" smtClean="0"/>
              <a:t>16.04.2021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Kliknutím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A159336-05D3-4F5C-80B7-443655EC3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752" y="2492896"/>
            <a:ext cx="7772400" cy="2448272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Návod pro původce k přípravě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dokumentů, které byly vybrány </a:t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archiválie, pro 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předání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archivu</a:t>
            </a:r>
            <a:endParaRPr lang="cs-CZ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4">
            <a:extLst>
              <a:ext uri="{FF2B5EF4-FFF2-40B4-BE49-F238E27FC236}">
                <a16:creationId xmlns:a16="http://schemas.microsoft.com/office/drawing/2014/main" id="{39960C02-261F-4A0A-A2DA-2B1D0A17925F}"/>
              </a:ext>
            </a:extLst>
          </p:cNvPr>
          <p:cNvSpPr txBox="1">
            <a:spLocks/>
          </p:cNvSpPr>
          <p:nvPr/>
        </p:nvSpPr>
        <p:spPr>
          <a:xfrm>
            <a:off x="301752" y="620688"/>
            <a:ext cx="8534400" cy="7920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Moravský zemský archiv v Brně</a:t>
            </a:r>
          </a:p>
        </p:txBody>
      </p:sp>
    </p:spTree>
    <p:extLst>
      <p:ext uri="{BB962C8B-B14F-4D97-AF65-F5344CB8AC3E}">
        <p14:creationId xmlns:p14="http://schemas.microsoft.com/office/powerpoint/2010/main" val="1014571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792088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Moravský zemský archiv v Brně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Žádáme o spolupráci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 přípravě dokumentů v obecních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městských spisovnách a spisovnách dalších původců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trvalé uchování ve státním archivu.</a:t>
            </a:r>
          </a:p>
          <a:p>
            <a:pPr algn="just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Stručný návod, jak připravit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dokumenty vybrané jako archiválie (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zpravidla dokumenty typu A) pro předání a trvalé uchování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státním archivu.</a:t>
            </a:r>
          </a:p>
          <a:p>
            <a:pPr algn="just"/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 dotazů se obraťte na zaměstnance MZA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příslušných okresních archivů. </a:t>
            </a:r>
          </a:p>
          <a:p>
            <a:pPr marL="0" indent="0" algn="just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86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792088"/>
          </a:xfrm>
        </p:spPr>
        <p:txBody>
          <a:bodyPr>
            <a:noAutofit/>
          </a:bodyPr>
          <a:lstStyle/>
          <a:p>
            <a:pPr algn="ctr"/>
            <a:r>
              <a:rPr lang="cs-C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Žádost o spolupráci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Vážení původci, žádáme vás tímto o spolupráci při přípravě dokumentů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vybraných jako archiválie pro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trvalé uchování v Moravském zemském archivu v Brně a v jeho příslušných státních okresních archivech. 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Doporučující stručný návod by měl napomoci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bezproblémovému a plynulému dokončení skartačního řízení, úspěšnému předání a uložení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dokumentů vybraných jako archiválie v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příslušném archivu.</a:t>
            </a:r>
          </a:p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Správné uložení ve státním archivu zajistí zpomalení stárnutí a degradace archiválií, rychlé vyhledávání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zpracování vašich požadavků a rešerší.</a:t>
            </a:r>
          </a:p>
          <a:p>
            <a:pPr marL="0" indent="0" algn="just">
              <a:buNone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64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720080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znamená pojem trvalé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cs-C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Vybrané archiválie převzaté do státních archivů se stávají součástí </a:t>
            </a:r>
            <a:r>
              <a:rPr lang="cs-CZ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Národního archivního dědictví České republiky.</a:t>
            </a:r>
          </a:p>
          <a:p>
            <a:r>
              <a:rPr lang="cs-C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Trvalé uchování </a:t>
            </a:r>
            <a:br>
              <a:rPr lang="cs-C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optimálních klimatických podmínkách má zajistit jejich dlouhověkost.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3511153" cy="4681538"/>
          </a:xfrm>
        </p:spPr>
      </p:pic>
    </p:spTree>
    <p:extLst>
      <p:ext uri="{BB962C8B-B14F-4D97-AF65-F5344CB8AC3E}">
        <p14:creationId xmlns:p14="http://schemas.microsoft.com/office/powerpoint/2010/main" val="3566910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8112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znamená pojem trvalé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uchování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Zástupný symbol pro obsah 1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92896"/>
            <a:ext cx="4038600" cy="3240360"/>
          </a:xfrm>
        </p:spPr>
      </p:pic>
      <p:pic>
        <p:nvPicPr>
          <p:cNvPr id="10" name="Zástupný symbol pro obsah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6" y="2492896"/>
            <a:ext cx="4038600" cy="3312368"/>
          </a:xfrm>
        </p:spPr>
      </p:pic>
      <p:sp>
        <p:nvSpPr>
          <p:cNvPr id="11" name="Obdélník 10"/>
          <p:cNvSpPr/>
          <p:nvPr/>
        </p:nvSpPr>
        <p:spPr>
          <a:xfrm>
            <a:off x="568908" y="1567347"/>
            <a:ext cx="403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Trvalé uchovávání pergamenových listin: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5082208" y="1566781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Trvalé uchovávání pečetních </a:t>
            </a:r>
            <a:r>
              <a:rPr lang="cs-CZ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typářů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75463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8112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Jaké dokumenty jsou určeny pro trvalé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uchování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01752" y="1628800"/>
            <a:ext cx="4038600" cy="4424528"/>
          </a:xfrm>
        </p:spPr>
        <p:txBody>
          <a:bodyPr>
            <a:normAutofit fontScale="92500"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Archiválií se stává dokument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který vzhledem k politickému, hospodářskému, právnímu, historickému, kulturnímu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vědeckému významu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lokálního charakteru, </a:t>
            </a:r>
            <a:r>
              <a:rPr lang="cs-C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byl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vybrán ve veřejném zájmu k trvalému uchování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byl vzat do evidence archiválií Ministerstva vnitra České republiky.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83" y="1700808"/>
            <a:ext cx="4178597" cy="3960440"/>
          </a:xfrm>
        </p:spPr>
      </p:pic>
    </p:spTree>
    <p:extLst>
      <p:ext uri="{BB962C8B-B14F-4D97-AF65-F5344CB8AC3E}">
        <p14:creationId xmlns:p14="http://schemas.microsoft.com/office/powerpoint/2010/main" val="180418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8112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Jaké dokumenty jsou určeny pro trvalé </a:t>
            </a:r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uchování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Dokumenty z produkce obcí a dalších původců, které se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 uplynutí skartační lhůty a po předání do státního archivu stanou archiváliemi, 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jsou ve spisových a skartačních plánech  zpravidla označeny písmenem A, archiv ale může dle svého uvážení vybrat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V nebo S.</a:t>
            </a:r>
          </a:p>
        </p:txBody>
      </p:sp>
      <p:pic>
        <p:nvPicPr>
          <p:cNvPr id="14" name="Zástupný symbol pro obsah 1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3528392" cy="4824536"/>
          </a:xfrm>
        </p:spPr>
      </p:pic>
    </p:spTree>
    <p:extLst>
      <p:ext uri="{BB962C8B-B14F-4D97-AF65-F5344CB8AC3E}">
        <p14:creationId xmlns:p14="http://schemas.microsoft.com/office/powerpoint/2010/main" val="178991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01752" y="1628800"/>
            <a:ext cx="4038600" cy="4424528"/>
          </a:xfrm>
        </p:spPr>
        <p:txBody>
          <a:bodyPr>
            <a:normAutofit lnSpcReduction="10000"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státních archivech vznikají po odevzdání dokumentů hromady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pořadačů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 obalů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kovových sponek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které se musejí náležitým způsobem likvidovat.</a:t>
            </a:r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Tyto kancelářské potřeby mohou sloužit původcům i nadále.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Finanční úspora původce je nezanedbatelná.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323" y="1371600"/>
            <a:ext cx="3511153" cy="4681538"/>
          </a:xfrm>
        </p:spPr>
      </p:pic>
    </p:spTree>
    <p:extLst>
      <p:ext uri="{BB962C8B-B14F-4D97-AF65-F5344CB8AC3E}">
        <p14:creationId xmlns:p14="http://schemas.microsoft.com/office/powerpoint/2010/main" val="552914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Jak připravit vybrané dokumenty pro trvalé uchování? 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01752" y="1556792"/>
            <a:ext cx="4038600" cy="4496536"/>
          </a:xfrm>
        </p:spPr>
        <p:txBody>
          <a:bodyPr>
            <a:normAutofit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Doporučujeme předávat dokumenty bez pořadačů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Původci většinou předávají dokumenty v pořadačích, které se musejí ve státních</a:t>
            </a:r>
            <a:r>
              <a:rPr lang="cs-CZ" strike="sngStrik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archivech odstraňovat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likvidovat.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Kovové části pořadačů nevyhovují zákonným podmínkám pro trvalé uchování archiválií.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4038600" cy="4464496"/>
          </a:xfrm>
        </p:spPr>
      </p:pic>
    </p:spTree>
    <p:extLst>
      <p:ext uri="{BB962C8B-B14F-4D97-AF65-F5344CB8AC3E}">
        <p14:creationId xmlns:p14="http://schemas.microsoft.com/office/powerpoint/2010/main" val="3548708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Doporučujeme odstranit kovové sponky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Předávané dokumenty bývají spojovány velkým množstvím kovových sponek, navíc mnohdy již korodovaných, což nesplňuje podmínky pro trvalé uchování.</a:t>
            </a:r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381429"/>
            <a:ext cx="4038600" cy="4661880"/>
          </a:xfrm>
        </p:spPr>
      </p:pic>
    </p:spTree>
    <p:extLst>
      <p:ext uri="{BB962C8B-B14F-4D97-AF65-F5344CB8AC3E}">
        <p14:creationId xmlns:p14="http://schemas.microsoft.com/office/powerpoint/2010/main" val="766973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466302"/>
            <a:ext cx="4038600" cy="4626993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800600" y="1556792"/>
            <a:ext cx="4038600" cy="4496536"/>
          </a:xfrm>
        </p:spPr>
        <p:txBody>
          <a:bodyPr>
            <a:normAutofit fontScale="92500"/>
          </a:bodyPr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Doporučujeme pracovníkům spisoven vyjmout dokumenty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 přípravě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euro obalů </a:t>
            </a:r>
            <a:b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uspořádat je do tematických  složek podle spisového plánu.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pořadačích jsou předávané dokumenty uloženy mnohdy jednotlivě v plastových euro obalech, což nesplňuje podmínky pro trvalé uchovávání.</a:t>
            </a:r>
          </a:p>
        </p:txBody>
      </p:sp>
    </p:spTree>
    <p:extLst>
      <p:ext uri="{BB962C8B-B14F-4D97-AF65-F5344CB8AC3E}">
        <p14:creationId xmlns:p14="http://schemas.microsoft.com/office/powerpoint/2010/main" val="552914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4038600" cy="3028950"/>
          </a:xfrm>
        </p:spPr>
      </p:pic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800600" y="1556792"/>
            <a:ext cx="4038600" cy="4496536"/>
          </a:xfrm>
        </p:spPr>
        <p:txBody>
          <a:bodyPr>
            <a:norm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malého přírůstku obecních dokumentů </a:t>
            </a:r>
            <a:b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třech archivních kartonech vznikne </a:t>
            </a:r>
            <a:b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až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pytel euro obalů.</a:t>
            </a:r>
          </a:p>
        </p:txBody>
      </p:sp>
    </p:spTree>
    <p:extLst>
      <p:ext uri="{BB962C8B-B14F-4D97-AF65-F5344CB8AC3E}">
        <p14:creationId xmlns:p14="http://schemas.microsoft.com/office/powerpoint/2010/main" val="552914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Vybrané dokumenty bez euro obalů a sponek pro předání do státního archivu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doporučujeme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vložit do papírových složek, ty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tematicky popsat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vybavit pořadovým číslem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podle seznamu, který je přílohou skartačního návrhu.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543670"/>
            <a:ext cx="4038600" cy="4337398"/>
          </a:xfrm>
        </p:spPr>
      </p:pic>
    </p:spTree>
    <p:extLst>
      <p:ext uri="{BB962C8B-B14F-4D97-AF65-F5344CB8AC3E}">
        <p14:creationId xmlns:p14="http://schemas.microsoft.com/office/powerpoint/2010/main" val="552914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499" y="1371600"/>
            <a:ext cx="3894801" cy="4681538"/>
          </a:xfrm>
        </p:spPr>
      </p:pic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depozitářů je ukládán ve speciálních archivních kartonech čistý archivní materiál pro trvalé uchování.</a:t>
            </a:r>
          </a:p>
        </p:txBody>
      </p:sp>
    </p:spTree>
    <p:extLst>
      <p:ext uri="{BB962C8B-B14F-4D97-AF65-F5344CB8AC3E}">
        <p14:creationId xmlns:p14="http://schemas.microsoft.com/office/powerpoint/2010/main" val="1355268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připravit vybrané dokumenty pro trvalé uchování?</a:t>
            </a:r>
            <a:endParaRPr lang="cs-CZ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Vzorně zpracovaný přírůstek obce po ukončení skartačního řízení, viz obrázek.</a:t>
            </a:r>
          </a:p>
          <a:p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Takto zpracované dokumenty jsou připraveny k vyhledávání dokumentů pro potřeby obce nebo jiných správních úřadů.</a:t>
            </a:r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219789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748562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608112"/>
          </a:xfrm>
        </p:spPr>
        <p:txBody>
          <a:bodyPr>
            <a:normAutofit fontScale="90000"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Moravský zemský archiv v Brně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sz="1200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Děkujeme Vám za spolupráci při přípravě </a:t>
            </a:r>
            <a:r>
              <a:rPr lang="cs-C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Národního archivního dědictví České republiky </a:t>
            </a:r>
            <a:r>
              <a:rPr lang="cs-CZ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produkce Vašich úřadů.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800600" y="1628800"/>
            <a:ext cx="4038600" cy="4424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sz="1200" b="1" dirty="0"/>
          </a:p>
          <a:p>
            <a:pPr marL="0" indent="0">
              <a:buNone/>
            </a:pPr>
            <a:r>
              <a:rPr lang="cs-CZ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Moravský zemský archiv v Brně</a:t>
            </a:r>
          </a:p>
          <a:p>
            <a:pPr marL="0" indent="0">
              <a:buNone/>
            </a:pPr>
            <a:endParaRPr lang="cs-CZ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Blansko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Břeclav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Brno-venkov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Havlíčkův Brod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Hodonín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Jihlava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Kroměříž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Pelhřimov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Třebíč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Uherské Hradiště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Vsetín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Vyškov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Zlín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Znojmo</a:t>
            </a:r>
          </a:p>
          <a:p>
            <a:pPr marL="0" indent="0">
              <a:buNone/>
            </a:pPr>
            <a:r>
              <a:rPr lang="cs-C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Státní okresní archiv  Žďár nad Sázavou</a:t>
            </a:r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  <a:p>
            <a:pPr marL="0" indent="0">
              <a:buNone/>
            </a:pP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27485629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dministrativní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1098</TotalTime>
  <Words>715</Words>
  <Application>Microsoft Office PowerPoint</Application>
  <PresentationFormat>Předvádění na obrazovce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Georgia</vt:lpstr>
      <vt:lpstr>Times New Roman</vt:lpstr>
      <vt:lpstr>Wingdings</vt:lpstr>
      <vt:lpstr>Wingdings 2</vt:lpstr>
      <vt:lpstr>Administrativní</vt:lpstr>
      <vt:lpstr>Návod pro původce k přípravě dokumentů, které byly vybrány  za archiválie, pro předání  do archivu</vt:lpstr>
      <vt:lpstr>Moravský zemský archiv v Brně</vt:lpstr>
      <vt:lpstr>Žádost o spolupráci</vt:lpstr>
      <vt:lpstr>Co znamená pojem trvalé uchování?</vt:lpstr>
      <vt:lpstr>Co znamená pojem trvalé uchování?</vt:lpstr>
      <vt:lpstr>Jaké dokumenty jsou určeny pro trvalé uchování?</vt:lpstr>
      <vt:lpstr>Jaké dokumenty jsou určeny pro trvalé uchování?</vt:lpstr>
      <vt:lpstr>Jak připravit vybrané dokumenty pro trvalé uchování?</vt:lpstr>
      <vt:lpstr>Jak připravit vybrané dokumenty pro trvalé uchování? </vt:lpstr>
      <vt:lpstr>Jak připravit vybrané dokumenty pro trvalé uchování?</vt:lpstr>
      <vt:lpstr>Jak připravit vybrané dokumenty pro trvalé uchování?</vt:lpstr>
      <vt:lpstr>Jak připravit vybrané dokumenty pro trvalé uchování?</vt:lpstr>
      <vt:lpstr>Jak připravit vybrané dokumenty pro trvalé uchování?</vt:lpstr>
      <vt:lpstr>Jak připravit vybrané dokumenty pro trvalé uchování?</vt:lpstr>
      <vt:lpstr>Jak připravit vybrané dokumenty pro trvalé uchování?</vt:lpstr>
      <vt:lpstr>Moravský zemský archiv v Brně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odesílat dokument</dc:title>
  <dc:creator>Ivo Durec</dc:creator>
  <cp:lastModifiedBy>brzobohata</cp:lastModifiedBy>
  <cp:revision>87</cp:revision>
  <cp:lastPrinted>2019-09-06T11:16:08Z</cp:lastPrinted>
  <dcterms:created xsi:type="dcterms:W3CDTF">2019-08-20T05:06:14Z</dcterms:created>
  <dcterms:modified xsi:type="dcterms:W3CDTF">2021-04-16T06:49:11Z</dcterms:modified>
</cp:coreProperties>
</file>